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8" r:id="rId5"/>
    <p:sldId id="265" r:id="rId6"/>
    <p:sldId id="285" r:id="rId7"/>
    <p:sldId id="277" r:id="rId8"/>
    <p:sldId id="279" r:id="rId9"/>
    <p:sldId id="270" r:id="rId10"/>
    <p:sldId id="275" r:id="rId11"/>
    <p:sldId id="280" r:id="rId12"/>
    <p:sldId id="271" r:id="rId13"/>
    <p:sldId id="281" r:id="rId14"/>
    <p:sldId id="282" r:id="rId15"/>
    <p:sldId id="272" r:id="rId16"/>
    <p:sldId id="283" r:id="rId17"/>
    <p:sldId id="273" r:id="rId18"/>
    <p:sldId id="266" r:id="rId19"/>
    <p:sldId id="287" r:id="rId20"/>
    <p:sldId id="274" r:id="rId21"/>
    <p:sldId id="284" r:id="rId22"/>
    <p:sldId id="295" r:id="rId23"/>
    <p:sldId id="288" r:id="rId24"/>
    <p:sldId id="290" r:id="rId25"/>
    <p:sldId id="293" r:id="rId26"/>
    <p:sldId id="292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9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3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5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1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2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79A2-EA32-439E-BE30-505BB3A470C5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BBF5-E4AD-4964-8F4F-A1C90A21C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2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77724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Measuring and Modeling Forest Carbon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" y="1981200"/>
            <a:ext cx="77724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Approaches to Measuring Forest Carbon Stocks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936" y="2895600"/>
            <a:ext cx="77724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Approaches to Measuring Forest Carbon Fluxes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936" y="3810000"/>
            <a:ext cx="7772400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Dynamic Behavior of Forest Carbon Stocks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537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Separately for each key component: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447800"/>
            <a:ext cx="137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Present:</a:t>
            </a:r>
            <a:endParaRPr lang="en-US" sz="2800" i="1" dirty="0"/>
          </a:p>
        </p:txBody>
      </p:sp>
      <p:sp>
        <p:nvSpPr>
          <p:cNvPr id="11" name="Rectangle 10"/>
          <p:cNvSpPr/>
          <p:nvPr/>
        </p:nvSpPr>
        <p:spPr>
          <a:xfrm>
            <a:off x="609600" y="5408676"/>
            <a:ext cx="16764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Live 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5408676"/>
            <a:ext cx="16764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Dead 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5408676"/>
            <a:ext cx="1676400" cy="762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Soil 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5408676"/>
            <a:ext cx="16764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Products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Dead Forest Carbon: Measuring Inputs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5" descr="lfall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7099"/>
          <a:stretch/>
        </p:blipFill>
        <p:spPr bwMode="auto">
          <a:xfrm>
            <a:off x="3200400" y="2305233"/>
            <a:ext cx="2461260" cy="250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J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0"/>
          <a:stretch/>
        </p:blipFill>
        <p:spPr bwMode="auto">
          <a:xfrm>
            <a:off x="457200" y="2286000"/>
            <a:ext cx="2454275" cy="25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/>
          <a:stretch/>
        </p:blipFill>
        <p:spPr>
          <a:xfrm>
            <a:off x="5867400" y="2286000"/>
            <a:ext cx="2505456" cy="25269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7200" y="4953000"/>
            <a:ext cx="2454275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To quantify tree mortality and fall rate, individual trees must be tracked through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00400" y="4959096"/>
            <a:ext cx="2454275" cy="1441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Leaf and fine wood mortality (litterfall) measured in collection traps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18581" y="4959096"/>
            <a:ext cx="2454275" cy="1441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Fine root mortality can be evaluated through sequential imaging (minirhizotron)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199" y="1143000"/>
            <a:ext cx="7915657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Standing stocks of dead C tells us what’s there, but to understand dynamics we want to know something about input rates (mortality) and losses (decay)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0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Dead Forest Carbon: Measuring Decay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IMG00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5769" r="6359" b="2202"/>
          <a:stretch/>
        </p:blipFill>
        <p:spPr bwMode="auto">
          <a:xfrm>
            <a:off x="457200" y="2442684"/>
            <a:ext cx="2444290" cy="2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8"/>
          <a:stretch/>
        </p:blipFill>
        <p:spPr bwMode="auto">
          <a:xfrm>
            <a:off x="5987771" y="2454876"/>
            <a:ext cx="2462524" cy="207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r="7260" b="5250"/>
          <a:stretch/>
        </p:blipFill>
        <p:spPr bwMode="auto">
          <a:xfrm>
            <a:off x="3244571" y="2442684"/>
            <a:ext cx="2462524" cy="207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4724400"/>
            <a:ext cx="2454275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Litter decomposition bags to quantify carbon losses via litter decomposition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4730496"/>
            <a:ext cx="2506695" cy="1441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Long-term monitoring of log decay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8581" y="4730496"/>
            <a:ext cx="2531714" cy="14417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Losses of Carbon via “soil respiration” can be measured directly using IR gas analyzers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199" y="1143000"/>
            <a:ext cx="7915657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Standing stocks of dead C tells us what’s there, but to understand dynamics we want to know something about input rates (mortality) and losses (decay)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2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Dead </a:t>
            </a:r>
            <a:r>
              <a:rPr lang="en-US" sz="3200" dirty="0" smtClean="0">
                <a:solidFill>
                  <a:schemeClr val="bg1"/>
                </a:solidFill>
              </a:rPr>
              <a:t>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152072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Generally speaking,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decay constants adequately describe loss of carbon from dead forest pools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Rates vary by substrate: surface-to-volume ratio and chemical composition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Rates vary by environment: temperature and moisture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134433" cy="390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6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Dead </a:t>
            </a:r>
            <a:r>
              <a:rPr lang="en-US" sz="3200" dirty="0" smtClean="0">
                <a:solidFill>
                  <a:schemeClr val="bg1"/>
                </a:solidFill>
              </a:rPr>
              <a:t>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5608"/>
            <a:ext cx="5714207" cy="364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257800"/>
            <a:ext cx="8458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Decay of dead wood with inputs</a:t>
            </a:r>
          </a:p>
          <a:p>
            <a:pPr algn="ctr">
              <a:spcAft>
                <a:spcPts val="600"/>
              </a:spcAft>
            </a:pPr>
            <a:r>
              <a:rPr lang="en-US" sz="2400" dirty="0" smtClean="0"/>
              <a:t>Yes… dead wood pools can grow even as they decay</a:t>
            </a:r>
          </a:p>
        </p:txBody>
      </p:sp>
    </p:spTree>
    <p:extLst>
      <p:ext uri="{BB962C8B-B14F-4D97-AF65-F5344CB8AC3E}">
        <p14:creationId xmlns:p14="http://schemas.microsoft.com/office/powerpoint/2010/main" val="47812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Dead </a:t>
            </a:r>
            <a:r>
              <a:rPr lang="en-US" sz="3200" dirty="0" smtClean="0">
                <a:solidFill>
                  <a:schemeClr val="bg1"/>
                </a:solidFill>
              </a:rPr>
              <a:t>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13" y="1143000"/>
            <a:ext cx="6096000" cy="422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376" y="5502241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Dynamic patterns of dead wood mass over time</a:t>
            </a:r>
          </a:p>
        </p:txBody>
      </p:sp>
    </p:spTree>
    <p:extLst>
      <p:ext uri="{BB962C8B-B14F-4D97-AF65-F5344CB8AC3E}">
        <p14:creationId xmlns:p14="http://schemas.microsoft.com/office/powerpoint/2010/main" val="47812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Soil Carbon: Measuring Stocks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0368"/>
            <a:ext cx="3273425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4038600" y="1420368"/>
            <a:ext cx="4419600" cy="41703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Depth of the soil being sampled determines volume of soil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Rock content of the soil determines the amount of fine material  &lt;2 mm diameter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Bulk density of the soil being sampled determines the mass of the soil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</a:rPr>
              <a:t>Carbon concentration determines the carbon content per mass of soil</a:t>
            </a:r>
          </a:p>
          <a:p>
            <a:pPr algn="l"/>
            <a:r>
              <a:rPr lang="en-US" altLang="en-US" sz="2000" dirty="0" smtClean="0">
                <a:solidFill>
                  <a:srgbClr val="0000FF"/>
                </a:solidFill>
                <a:latin typeface="Arial" charset="0"/>
              </a:rPr>
              <a:t>Soil C =Depth*(1-Rock Content)*Bulk Density* C Concentration</a:t>
            </a:r>
          </a:p>
          <a:p>
            <a:pPr algn="l"/>
            <a:endParaRPr lang="en-US" altLang="en-US" sz="1200" dirty="0" smtClean="0">
              <a:solidFill>
                <a:schemeClr val="tx1"/>
              </a:solidFill>
            </a:endParaRPr>
          </a:p>
          <a:p>
            <a:pPr algn="l"/>
            <a:endParaRPr lang="en-US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9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Soil Carbon: Measuring Changes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"/>
          <a:stretch/>
        </p:blipFill>
        <p:spPr bwMode="auto">
          <a:xfrm>
            <a:off x="457200" y="1295401"/>
            <a:ext cx="3048000" cy="243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1295830"/>
            <a:ext cx="449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Stocks straight-forward to measure but suffer from large sampling error.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e can reasonably determine long-term stocks, but it is very difficult to evaluate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disentangle controls on inputs and </a:t>
            </a:r>
            <a:r>
              <a:rPr lang="en-US" sz="2400" dirty="0" smtClean="0"/>
              <a:t>outputs we </a:t>
            </a:r>
            <a:r>
              <a:rPr lang="en-US" sz="2400" dirty="0" smtClean="0"/>
              <a:t>employ flux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</a:t>
            </a:r>
            <a:r>
              <a:rPr lang="en-US" sz="2400" dirty="0" smtClean="0"/>
              <a:t>ltimately depend largely on empirical curves to fit long-term trends.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C-accounting purposes, we generally assume equilibrium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/>
          <a:stretch/>
        </p:blipFill>
        <p:spPr>
          <a:xfrm>
            <a:off x="457200" y="3841390"/>
            <a:ext cx="3048000" cy="2671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95400"/>
            <a:ext cx="308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CO2 escape via soil respiration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868" y="3841390"/>
            <a:ext cx="284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DOC escape via stream flow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Soil Carbon: Behavior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5867400" cy="367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5020056"/>
            <a:ext cx="8077200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Combining what we know into process models suggest relatively stable soil C with small disruptions associated with severe disturbance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Remember though, small changes in large pools can be important and not all forests will behave like this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489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Wood Product Carbon: Measurement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8001000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 smtClean="0">
                <a:solidFill>
                  <a:schemeClr val="tx1"/>
                </a:solidFill>
              </a:rPr>
              <a:t>These pools are not measured directly, they are typically modeled. Why?</a:t>
            </a:r>
          </a:p>
          <a:p>
            <a:pPr algn="l"/>
            <a:endParaRPr lang="en-US" altLang="en-US" sz="2800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Harvested carbon travels far and wide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It is used in many forms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It has vastly different turnover times  based on material, actual use, and location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Some forms such as substitutions could never be directly inventoried</a:t>
            </a:r>
          </a:p>
          <a:p>
            <a:pPr lvl="1" algn="l"/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1826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Constraints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5553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Wood Product Carbon: Measurement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52600"/>
            <a:ext cx="8001000" cy="457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>
                <a:solidFill>
                  <a:schemeClr val="tx1"/>
                </a:solidFill>
              </a:rPr>
              <a:t>Manufacturing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Track product type streams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Apply estimated efficiencies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Output to specific uses e.g., buildings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</a:rPr>
              <a:t>In-use and Disposal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Empirical models with defined loss curves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tx1"/>
                </a:solidFill>
              </a:rPr>
              <a:t>Process models with rate-constants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Approaches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78258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Live Forest Carbon: Measurement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8281"/>
            <a:ext cx="2590800" cy="3268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95401"/>
            <a:ext cx="4038600" cy="2695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648200"/>
            <a:ext cx="7696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Carbon concentration of vegetation is extremely conserved at 50% mass fraction (slightly less for leaves and fine roots).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Consequently, live C inventories are similar to any forest volume inventory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Sample population of plots (~1 ha) to represent a landscape or condition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Frequency and </a:t>
            </a:r>
            <a:r>
              <a:rPr lang="en-US" dirty="0" smtClean="0"/>
              <a:t>size of trees (and other vegetation) surveyed in subplots   </a:t>
            </a:r>
          </a:p>
        </p:txBody>
      </p:sp>
    </p:spTree>
    <p:extLst>
      <p:ext uri="{BB962C8B-B14F-4D97-AF65-F5344CB8AC3E}">
        <p14:creationId xmlns:p14="http://schemas.microsoft.com/office/powerpoint/2010/main" val="2279984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Wood Product Carbon: Behavior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257800" cy="35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087" y="4739975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Not all harvested wood makes it into a wood product </a:t>
            </a:r>
            <a:r>
              <a:rPr lang="en-US" sz="2000" i="1" dirty="0" smtClean="0"/>
              <a:t>(harvest &gt;&gt; product input)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Wood products do not last forever </a:t>
            </a:r>
            <a:r>
              <a:rPr lang="en-US" sz="2000" i="1" dirty="0" smtClean="0"/>
              <a:t>(accumulation rate &lt; input rate 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At least some products last longer than the time required to replace them (</a:t>
            </a:r>
            <a:r>
              <a:rPr lang="en-US" sz="2000" i="1" dirty="0" smtClean="0"/>
              <a:t>accumulation rate &gt; 0</a:t>
            </a:r>
            <a:r>
              <a:rPr lang="en-US" sz="2000" dirty="0" smtClean="0"/>
              <a:t>)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701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Wood Product Carbon: Behavior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1" y="1295400"/>
            <a:ext cx="5862637" cy="344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876800"/>
            <a:ext cx="7848600" cy="17901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Why is it so hard to get efficient transfer of forest carbon to product carbon?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Suppose you have 90% efficiency at each step of manufacturing, and you have 5 steps.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Collective efficiency =  0.90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5</a:t>
            </a:r>
            <a:r>
              <a:rPr lang="en-US" altLang="en-US" sz="2400" dirty="0" smtClean="0">
                <a:solidFill>
                  <a:schemeClr val="tx1"/>
                </a:solidFill>
              </a:rPr>
              <a:t> = 59%</a:t>
            </a:r>
          </a:p>
          <a:p>
            <a:pPr algn="l"/>
            <a:endParaRPr lang="en-US" altLang="en-US" sz="2400" dirty="0" smtClean="0">
              <a:solidFill>
                <a:schemeClr val="tx1"/>
              </a:solidFill>
            </a:endParaRPr>
          </a:p>
          <a:p>
            <a:pPr algn="l"/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55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60960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1600200"/>
            <a:ext cx="5410200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Putting it together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64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74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6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66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66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050"/>
            <a:ext cx="8686800" cy="6310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26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Live Forest Carbon: Measurement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466024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24" y="1524000"/>
            <a:ext cx="3733800" cy="314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" y="4680445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Reliance on allometric relationships between field metrics and </a:t>
            </a:r>
            <a:r>
              <a:rPr lang="en-US" sz="2000" dirty="0" smtClean="0"/>
              <a:t>biomass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Typically take log-log </a:t>
            </a:r>
            <a:r>
              <a:rPr lang="en-US" sz="2000" dirty="0" smtClean="0"/>
              <a:t>form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Empirically-derived, site- and species- specific equations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Large </a:t>
            </a:r>
            <a:r>
              <a:rPr lang="en-US" sz="2000" dirty="0" smtClean="0"/>
              <a:t>source of error and potentially bias</a:t>
            </a:r>
          </a:p>
        </p:txBody>
      </p:sp>
    </p:spTree>
    <p:extLst>
      <p:ext uri="{BB962C8B-B14F-4D97-AF65-F5344CB8AC3E}">
        <p14:creationId xmlns:p14="http://schemas.microsoft.com/office/powerpoint/2010/main" val="106819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Live Forest Carbon: Fluxes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"/>
          <a:stretch/>
        </p:blipFill>
        <p:spPr bwMode="auto">
          <a:xfrm>
            <a:off x="685800" y="1371600"/>
            <a:ext cx="362982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11" y="1261351"/>
            <a:ext cx="3921125" cy="296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3608" y="4229137"/>
            <a:ext cx="769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Eddy covariance instrumentation can measure </a:t>
            </a:r>
            <a:r>
              <a:rPr lang="en-US" sz="2000" dirty="0"/>
              <a:t>i</a:t>
            </a:r>
            <a:r>
              <a:rPr lang="en-US" sz="2000" dirty="0" smtClean="0"/>
              <a:t>nstantaneous C flux between the forest and atmosphere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Simultaneous ultra-high frequency measurement of [CO2], air speed, and direction produces estimates of net uptake and release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Not particularly valuable in in evaluating long-term dynamics but extremely important in identifying environmental controls on ecosystem production  </a:t>
            </a:r>
          </a:p>
        </p:txBody>
      </p:sp>
    </p:spTree>
    <p:extLst>
      <p:ext uri="{BB962C8B-B14F-4D97-AF65-F5344CB8AC3E}">
        <p14:creationId xmlns:p14="http://schemas.microsoft.com/office/powerpoint/2010/main" val="257517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Live </a:t>
            </a:r>
            <a:r>
              <a:rPr lang="en-US" sz="3200" dirty="0" smtClean="0">
                <a:solidFill>
                  <a:schemeClr val="bg1"/>
                </a:solidFill>
              </a:rPr>
              <a:t>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781800" cy="391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105400"/>
            <a:ext cx="769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Live biomass accumulation in one tree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Live biomass accumulation in a forest with continued recruitment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6681" y="5943600"/>
            <a:ext cx="2450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Without Mortality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6172200" y="1143000"/>
            <a:ext cx="1752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Live </a:t>
            </a:r>
            <a:r>
              <a:rPr lang="en-US" sz="3200" dirty="0" smtClean="0">
                <a:solidFill>
                  <a:schemeClr val="bg1"/>
                </a:solidFill>
              </a:rPr>
              <a:t>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781800" cy="391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105400"/>
            <a:ext cx="769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Live biomass accumulation in one tree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Live biomass accumulation in a forest with continued recruitment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6681" y="5943600"/>
            <a:ext cx="202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With Mortality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2874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Live Forest Carbon</a:t>
            </a:r>
            <a:r>
              <a:rPr lang="en-US" sz="3200" dirty="0">
                <a:solidFill>
                  <a:schemeClr val="bg1"/>
                </a:solidFill>
              </a:rPr>
              <a:t>: Behavior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8884"/>
            <a:ext cx="3581400" cy="557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2752" y="2895600"/>
            <a:ext cx="39624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Live biomass accumulates overtime to a site-specific max (as theory would predict)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Deviation in realized biomass (solid line) from fitted limit (dashed line) increases with 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Hypothesis: cumulative background mortality plus stochastic partial disturbance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33900" y="1219200"/>
            <a:ext cx="3848100" cy="145191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Empirical Trends observed in ~10,000 forest plots in the PNW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645599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Hudiburg</a:t>
            </a:r>
            <a:r>
              <a:rPr lang="en-US" dirty="0" smtClean="0">
                <a:solidFill>
                  <a:schemeClr val="tx1"/>
                </a:solidFill>
              </a:rPr>
              <a:t> et al.,  2008</a:t>
            </a:r>
          </a:p>
        </p:txBody>
      </p:sp>
    </p:spTree>
    <p:extLst>
      <p:ext uri="{BB962C8B-B14F-4D97-AF65-F5344CB8AC3E}">
        <p14:creationId xmlns:p14="http://schemas.microsoft.com/office/powerpoint/2010/main" val="276375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Dead Forest Carbon: Measuring Stores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3886200"/>
            <a:ext cx="7924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000" dirty="0" smtClean="0"/>
              <a:t>Inventorying dead carbon basically involves either harvesting the material or measuring dimensions that can be converted into carbon units.  </a:t>
            </a:r>
          </a:p>
        </p:txBody>
      </p:sp>
      <p:pic>
        <p:nvPicPr>
          <p:cNvPr id="4" name="Picture 4" descr="SAM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48006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Dead standing trees: </a:t>
            </a:r>
            <a:r>
              <a:rPr lang="en-US" sz="2000" dirty="0" smtClean="0"/>
              <a:t>same as live tree inventory except that one must consider density loss due to decay 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Fallen trees and branches: </a:t>
            </a:r>
            <a:r>
              <a:rPr lang="en-US" sz="2000" dirty="0" smtClean="0"/>
              <a:t>subplots or line-intercept (just like forest fuel assessment)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Litter and Duff: </a:t>
            </a:r>
            <a:r>
              <a:rPr lang="en-US" sz="2000" dirty="0" smtClean="0"/>
              <a:t>Direct sampling (dry and weigh)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336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132" y="4800600"/>
            <a:ext cx="81534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dirty="0" smtClean="0"/>
              <a:t>To convert the volume of dead matter in each type and decay-class into mass one must use empirically-derived conversion factors.</a:t>
            </a:r>
          </a:p>
          <a:p>
            <a:endParaRPr lang="en-US" altLang="en-US" dirty="0"/>
          </a:p>
          <a:p>
            <a:r>
              <a:rPr lang="en-US" altLang="en-US" dirty="0" smtClean="0"/>
              <a:t>Such “lookup tables” are painstakingly populated by collecting, drying, and weighing samples from each class of dead material  </a:t>
            </a:r>
          </a:p>
          <a:p>
            <a:endParaRPr lang="en-US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85800" y="1346201"/>
            <a:ext cx="3801032" cy="3225800"/>
            <a:chOff x="96" y="0"/>
            <a:chExt cx="4452" cy="4224"/>
          </a:xfrm>
        </p:grpSpPr>
        <p:pic>
          <p:nvPicPr>
            <p:cNvPr id="8" name="Picture 3" descr="BEPE1L456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1379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BEPE2L456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0"/>
              <a:ext cx="1380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BEPE3L4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0"/>
              <a:ext cx="1380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BEPE4L45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112"/>
              <a:ext cx="1411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BEPE5L45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112"/>
              <a:ext cx="141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6" descr="SAMP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70" y="1718418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1000" y="304800"/>
            <a:ext cx="80772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Dead Forest Carbon: Measuring Stores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9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ba8fc8-01b3-43ab-b991-9aff72ec3f01">
      <UserInfo>
        <DisplayName/>
        <AccountId xsi:nil="true"/>
        <AccountType/>
      </UserInfo>
    </SharedWithUsers>
    <Publication_x0020_Type xmlns="3974dec2-56d0-4dcc-9081-4eb743c001ae">SupportingDocs, maps &amp; data</Publication_x0020_Type>
    <Tags xmlns="3974dec2-56d0-4dcc-9081-4eb743c001ae">About ODF</Tag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C8A6602404B4090126F2E3EAE2980" ma:contentTypeVersion="10" ma:contentTypeDescription="Create a new document." ma:contentTypeScope="" ma:versionID="8b55f7e35880ecb592d1ed278c5a7855">
  <xsd:schema xmlns:xsd="http://www.w3.org/2001/XMLSchema" xmlns:xs="http://www.w3.org/2001/XMLSchema" xmlns:p="http://schemas.microsoft.com/office/2006/metadata/properties" xmlns:ns2="90ba8fc8-01b3-43ab-b991-9aff72ec3f01" xmlns:ns3="3974dec2-56d0-4dcc-9081-4eb743c001ae" targetNamespace="http://schemas.microsoft.com/office/2006/metadata/properties" ma:root="true" ma:fieldsID="96dbf877d1793132198d139989485f7d" ns2:_="" ns3:_="">
    <xsd:import namespace="90ba8fc8-01b3-43ab-b991-9aff72ec3f01"/>
    <xsd:import namespace="3974dec2-56d0-4dcc-9081-4eb743c001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ublication_x0020_Type" minOccurs="0"/>
                <xsd:element ref="ns3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a8fc8-01b3-43ab-b991-9aff72ec3f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dec2-56d0-4dcc-9081-4eb743c001ae" elementFormDefault="qualified">
    <xsd:import namespace="http://schemas.microsoft.com/office/2006/documentManagement/types"/>
    <xsd:import namespace="http://schemas.microsoft.com/office/infopath/2007/PartnerControls"/>
    <xsd:element name="Publication_x0020_Type" ma:index="9" nillable="true" ma:displayName="Publication Type" ma:default="SupportingDocs, maps &amp; data" ma:description="Default choice is SupportingDocs, maps &amp; data. &#10;Note: Selecting any others with automatically put the doc on the publications and/or reports pages." ma:format="Dropdown" ma:internalName="Publication_x0020_Type">
      <xsd:simpleType>
        <xsd:restriction base="dms:Choice">
          <xsd:enumeration value="Brochures &amp; flyers"/>
          <xsd:enumeration value="Fact sheets"/>
          <xsd:enumeration value="Manuals &amp; guides"/>
          <xsd:enumeration value="Reports"/>
          <xsd:enumeration value="SupportingDocs, maps &amp; data"/>
          <xsd:enumeration value="Trees"/>
        </xsd:restriction>
      </xsd:simpleType>
    </xsd:element>
    <xsd:element name="Tags" ma:index="10" nillable="true" ma:displayName="Tags" ma:description="Select a category. &#10;Note: The tag assists in displaying docs in the correct category on the publication and/or reports pages.&#10;Examples: If you selected under Publication Type: Reports and then selected Tag: Fire. The document will display on the reports page under the category Fire.&#10;If you selected under Publication Type: Fact sheets and then selected Tag: Forest Benefits. The document will display on the publications page under the category Forest Benefits &amp; Health." ma:format="Dropdown" ma:internalName="Tags">
      <xsd:simpleType>
        <xsd:restriction base="dms:Choice">
          <xsd:enumeration value="About ODF"/>
          <xsd:enumeration value="Fire"/>
          <xsd:enumeration value="Forest Benefits"/>
          <xsd:enumeration value="Forest Resources"/>
          <xsd:enumeration value="Monitoring Technical Reports"/>
          <xsd:enumeration value="Working Fores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C7F7C6-0E64-404C-8990-0C08B4DE03FB}"/>
</file>

<file path=customXml/itemProps2.xml><?xml version="1.0" encoding="utf-8"?>
<ds:datastoreItem xmlns:ds="http://schemas.openxmlformats.org/officeDocument/2006/customXml" ds:itemID="{027BDF72-DA0C-4FF2-99F3-2872F43BB86D}"/>
</file>

<file path=customXml/itemProps3.xml><?xml version="1.0" encoding="utf-8"?>
<ds:datastoreItem xmlns:ds="http://schemas.openxmlformats.org/officeDocument/2006/customXml" ds:itemID="{DEFD2BA2-70C2-4EAC-9B70-F64BF4F87218}"/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1010</Words>
  <Application>Microsoft Office PowerPoint</Application>
  <PresentationFormat>On-screen Show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doe</dc:creator>
  <cp:lastModifiedBy>jon doe</cp:lastModifiedBy>
  <cp:revision>42</cp:revision>
  <dcterms:created xsi:type="dcterms:W3CDTF">2016-07-18T19:11:01Z</dcterms:created>
  <dcterms:modified xsi:type="dcterms:W3CDTF">2016-07-19T21:56:59Z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0x010100E02C8A6602404B4090126F2E3EAE2980</vt:lpwstr>
  </property>
  <property fmtid="{D5CDD505-2E9C-101B-9397-08002B2CF9AE}" pid="3" name="Order">
    <vt:r8>8400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SharedWithUsers">
    <vt:lpwstr/>
  </property>
  <property fmtid="{D5CDD505-2E9C-101B-9397-08002B2CF9AE}" pid="12" name="Tags">
    <vt:lpwstr>About ODF</vt:lpwstr>
  </property>
  <property fmtid="{D5CDD505-2E9C-101B-9397-08002B2CF9AE}" pid="13" name="Publication Type">
    <vt:lpwstr>SupportingDocs, maps &amp; data</vt:lpwstr>
  </property>
</Properties>
</file>