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87" d="100"/>
          <a:sy n="87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Covered.Oregon.gov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Benefits.Oregon.gov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covered.oregon.gov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healthcare.oregon.gov/Pages/index.aspx" TargetMode="External"/><Relationship Id="rId5" Type="http://schemas.openxmlformats.org/officeDocument/2006/relationships/hyperlink" Target="https://healthcare.oregon.gov/Pages/find-help.aspx" TargetMode="External"/><Relationship Id="rId4" Type="http://schemas.openxmlformats.org/officeDocument/2006/relationships/hyperlink" Target="https://www.ssa.gov/medicare/sign-up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sheet 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96EEAD-B4BB-E03E-BF5B-335A144EA3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object 9">
            <a:extLst>
              <a:ext uri="{FF2B5EF4-FFF2-40B4-BE49-F238E27FC236}">
                <a16:creationId xmlns:a16="http://schemas.microsoft.com/office/drawing/2014/main" id="{80F804C6-62A1-0BE9-A274-A4A5B4C7AC66}"/>
              </a:ext>
            </a:extLst>
          </p:cNvPr>
          <p:cNvSpPr txBox="1"/>
          <p:nvPr userDrawn="1"/>
        </p:nvSpPr>
        <p:spPr>
          <a:xfrm>
            <a:off x="1006196" y="4546127"/>
            <a:ext cx="2616200" cy="15990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sz="1200" b="1" dirty="0">
                <a:solidFill>
                  <a:srgbClr val="2F4094"/>
                </a:solidFill>
                <a:latin typeface="PingFang SC"/>
                <a:cs typeface="PingFang SC"/>
              </a:rPr>
              <a:t>在 </a:t>
            </a:r>
            <a:r>
              <a:rPr sz="1200" b="1" u="sng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3"/>
              </a:rPr>
              <a:t>KeepCovered.Oregon.gov</a:t>
            </a:r>
            <a:r>
              <a:rPr sz="1200" b="1" spc="-20" dirty="0">
                <a:solidFill>
                  <a:srgbClr val="2F4094"/>
                </a:solidFill>
                <a:latin typeface="PingFang SC"/>
                <a:cs typeface="PingFang SC"/>
              </a:rPr>
              <a:t>上找到</a:t>
            </a:r>
            <a:r>
              <a:rPr sz="1200" b="1" spc="-5" dirty="0">
                <a:solidFill>
                  <a:srgbClr val="2F4094"/>
                </a:solidFill>
                <a:latin typeface="PingFang SC"/>
                <a:cs typeface="PingFang SC"/>
              </a:rPr>
              <a:t>你附近的非政府机构或社区合作伙伴。</a:t>
            </a:r>
            <a:endParaRPr sz="1200" dirty="0">
              <a:latin typeface="PingFang SC"/>
              <a:cs typeface="PingFang S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PingFang SC"/>
              <a:cs typeface="PingFang SC"/>
            </a:endParaRPr>
          </a:p>
          <a:p>
            <a:pPr marL="12700" marR="182245">
              <a:lnSpc>
                <a:spcPts val="1400"/>
              </a:lnSpc>
            </a:pPr>
            <a:r>
              <a:rPr sz="1200" b="1" dirty="0">
                <a:solidFill>
                  <a:srgbClr val="2F4094"/>
                </a:solidFill>
                <a:latin typeface="PingFang SC"/>
                <a:cs typeface="PingFang SC"/>
              </a:rPr>
              <a:t>在</a:t>
            </a: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Benefits.Oregon.gov</a:t>
            </a:r>
            <a:r>
              <a:rPr sz="1200" b="1" spc="-10" dirty="0">
                <a:solidFill>
                  <a:srgbClr val="2F4094"/>
                </a:solidFill>
                <a:latin typeface="PingFang SC"/>
                <a:cs typeface="PingFang SC"/>
              </a:rPr>
              <a:t>网站上报告</a:t>
            </a:r>
            <a:r>
              <a:rPr sz="1200" b="1" spc="-5" dirty="0">
                <a:solidFill>
                  <a:srgbClr val="2F4094"/>
                </a:solidFill>
                <a:latin typeface="PingFang SC"/>
                <a:cs typeface="PingFang SC"/>
              </a:rPr>
              <a:t>变更并对续保做出回应。</a:t>
            </a:r>
            <a:endParaRPr sz="1200" dirty="0">
              <a:latin typeface="PingFang SC"/>
              <a:cs typeface="PingFang S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PingFang SC"/>
              <a:cs typeface="PingFang SC"/>
            </a:endParaRPr>
          </a:p>
          <a:p>
            <a:pPr marL="12700">
              <a:lnSpc>
                <a:spcPts val="1420"/>
              </a:lnSpc>
            </a:pPr>
            <a:r>
              <a:rPr sz="1200" b="1" dirty="0">
                <a:solidFill>
                  <a:srgbClr val="2F4094"/>
                </a:solidFill>
                <a:latin typeface="PingFang SC"/>
                <a:cs typeface="PingFang SC"/>
              </a:rPr>
              <a:t>工作日上午7点至下午6</a:t>
            </a:r>
            <a:r>
              <a:rPr sz="1200" b="1" spc="-15" dirty="0">
                <a:solidFill>
                  <a:srgbClr val="2F4094"/>
                </a:solidFill>
                <a:latin typeface="PingFang SC"/>
                <a:cs typeface="PingFang SC"/>
              </a:rPr>
              <a:t>点，致电</a:t>
            </a:r>
            <a:endParaRPr sz="1200" dirty="0">
              <a:latin typeface="PingFang SC"/>
              <a:cs typeface="PingFang SC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solidFill>
                  <a:srgbClr val="2F4094"/>
                </a:solidFill>
                <a:latin typeface="Arial Black"/>
                <a:cs typeface="Arial Black"/>
              </a:rPr>
              <a:t>833-705-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2343</a:t>
            </a:r>
            <a:r>
              <a:rPr sz="1200" b="1" spc="-50" dirty="0">
                <a:solidFill>
                  <a:srgbClr val="2F4094"/>
                </a:solidFill>
                <a:latin typeface="PingFang SC"/>
                <a:cs typeface="PingFang SC"/>
              </a:rPr>
              <a:t>。</a:t>
            </a:r>
            <a:endParaRPr sz="1200" dirty="0">
              <a:latin typeface="PingFang SC"/>
              <a:cs typeface="PingFang SC"/>
            </a:endParaRPr>
          </a:p>
        </p:txBody>
      </p:sp>
    </p:spTree>
    <p:extLst>
      <p:ext uri="{BB962C8B-B14F-4D97-AF65-F5344CB8AC3E}">
        <p14:creationId xmlns:p14="http://schemas.microsoft.com/office/powerpoint/2010/main" val="115586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heet 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2CEC00B-1896-1378-94B5-6B3745572E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42" y="74951"/>
            <a:ext cx="7721930" cy="999308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F7B36A-DAE7-14B2-70D8-58EAACE312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16575" y="8995872"/>
            <a:ext cx="1711325" cy="5279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3D9CB13-860A-7213-9215-E6FFCD101187}"/>
              </a:ext>
            </a:extLst>
          </p:cNvPr>
          <p:cNvSpPr/>
          <p:nvPr userDrawn="1"/>
        </p:nvSpPr>
        <p:spPr>
          <a:xfrm>
            <a:off x="-1502562" y="8276522"/>
            <a:ext cx="1517855" cy="1980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91270F55-66CE-ED6F-F9CD-38D4D4A3B7F9}"/>
              </a:ext>
            </a:extLst>
          </p:cNvPr>
          <p:cNvSpPr txBox="1"/>
          <p:nvPr userDrawn="1"/>
        </p:nvSpPr>
        <p:spPr>
          <a:xfrm>
            <a:off x="444500" y="4581855"/>
            <a:ext cx="7016115" cy="295148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200" b="1" dirty="0">
                <a:solidFill>
                  <a:srgbClr val="2F4094"/>
                </a:solidFill>
                <a:latin typeface="PingFang SC"/>
                <a:cs typeface="PingFang SC"/>
              </a:rPr>
              <a:t>如果您或您的家庭成员不再符合俄勒冈健康计划（OHP)或其他医疗补助福利(Medicaid）</a:t>
            </a:r>
            <a:r>
              <a:rPr sz="1200" b="1" spc="-15" dirty="0">
                <a:solidFill>
                  <a:srgbClr val="2F4094"/>
                </a:solidFill>
                <a:latin typeface="PingFang SC"/>
                <a:cs typeface="PingFang SC"/>
              </a:rPr>
              <a:t>的资格:</a:t>
            </a:r>
            <a:endParaRPr sz="1200" dirty="0">
              <a:latin typeface="PingFang SC"/>
              <a:cs typeface="PingFang SC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你可能许符合医疗保险(Medicare)。请致电社会保障局(Social Security </a:t>
            </a:r>
            <a:r>
              <a:rPr sz="1200" spc="-10" dirty="0">
                <a:solidFill>
                  <a:srgbClr val="2F4094"/>
                </a:solidFill>
                <a:latin typeface="PingFang SC"/>
                <a:cs typeface="PingFang SC"/>
              </a:rPr>
              <a:t>Administration)</a:t>
            </a:r>
            <a:endParaRPr sz="1200" dirty="0">
              <a:latin typeface="PingFang SC"/>
              <a:cs typeface="PingFang SC"/>
            </a:endParaRPr>
          </a:p>
          <a:p>
            <a:pPr marL="12700" marR="9525">
              <a:lnSpc>
                <a:spcPct val="100000"/>
              </a:lnSpc>
            </a:pP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800-772-1213，</a:t>
            </a:r>
            <a:r>
              <a:rPr sz="1200" spc="-5" dirty="0">
                <a:solidFill>
                  <a:srgbClr val="2F4094"/>
                </a:solidFill>
                <a:latin typeface="PingFang SC"/>
                <a:cs typeface="PingFang SC"/>
              </a:rPr>
              <a:t>通过电话登记或在当地办公室预约。你也可以登录</a:t>
            </a:r>
            <a:r>
              <a:rPr sz="1200" b="1" u="heavy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ssa.gov/medicare/sign-</a:t>
            </a: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up</a:t>
            </a:r>
            <a:r>
              <a:rPr sz="1200" spc="-20" dirty="0">
                <a:solidFill>
                  <a:srgbClr val="2F4094"/>
                </a:solidFill>
                <a:latin typeface="PingFang SC"/>
                <a:cs typeface="PingFang SC"/>
              </a:rPr>
              <a:t>在线注</a:t>
            </a: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册医疗保险。或者你可以登录</a:t>
            </a: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5"/>
              </a:rPr>
              <a:t>OregonHealthcare.gov/GetHelp</a:t>
            </a:r>
            <a:r>
              <a:rPr sz="1200" spc="-10" dirty="0">
                <a:solidFill>
                  <a:srgbClr val="2F4094"/>
                </a:solidFill>
                <a:latin typeface="PingFang SC"/>
                <a:cs typeface="PingFang SC"/>
              </a:rPr>
              <a:t>，查找老人健康保险福利援助计划中找到</a:t>
            </a: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保险代理人或助手。他们可以帮助您从众多医疗保险 (Medicare)</a:t>
            </a:r>
            <a:r>
              <a:rPr sz="1200" spc="-5" dirty="0">
                <a:solidFill>
                  <a:srgbClr val="2F4094"/>
                </a:solidFill>
                <a:latin typeface="PingFang SC"/>
                <a:cs typeface="PingFang SC"/>
              </a:rPr>
              <a:t> 方案中选择最适合自己的方案</a:t>
            </a:r>
            <a:endParaRPr sz="1200" dirty="0">
              <a:latin typeface="PingFang SC"/>
              <a:cs typeface="PingFang SC"/>
            </a:endParaRPr>
          </a:p>
          <a:p>
            <a:pPr marL="12700" marR="73660" algn="just">
              <a:lnSpc>
                <a:spcPct val="100000"/>
              </a:lnSpc>
              <a:spcBef>
                <a:spcPts val="720"/>
              </a:spcBef>
            </a:pPr>
            <a:r>
              <a:rPr sz="1200" b="1" spc="-10" dirty="0">
                <a:solidFill>
                  <a:srgbClr val="2F4094"/>
                </a:solidFill>
                <a:latin typeface="PingFang SC"/>
                <a:cs typeface="PingFang SC"/>
              </a:rPr>
              <a:t>如果你不符合资格享受医疗保险 </a:t>
            </a:r>
            <a:r>
              <a:rPr sz="1200" b="1" dirty="0">
                <a:solidFill>
                  <a:srgbClr val="2F4094"/>
                </a:solidFill>
                <a:latin typeface="PingFang SC"/>
                <a:cs typeface="PingFang SC"/>
              </a:rPr>
              <a:t>(Medicare)，</a:t>
            </a:r>
            <a:r>
              <a:rPr sz="1200" b="1" spc="-5" dirty="0">
                <a:solidFill>
                  <a:srgbClr val="2F4094"/>
                </a:solidFill>
                <a:latin typeface="PingFang SC"/>
                <a:cs typeface="PingFang SC"/>
              </a:rPr>
              <a:t>看看你的雇主是否提供平价的医疗保险计划。</a:t>
            </a:r>
            <a:r>
              <a:rPr sz="1200" spc="-10" dirty="0">
                <a:solidFill>
                  <a:srgbClr val="2F4094"/>
                </a:solidFill>
                <a:latin typeface="PingFang SC"/>
                <a:cs typeface="PingFang SC"/>
              </a:rPr>
              <a:t>一定要在俄</a:t>
            </a: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勒冈健康计划OHP结束之前和你的老板或人力资源部谈谈。当您失去OHP</a:t>
            </a:r>
            <a:r>
              <a:rPr sz="1200" spc="-5" dirty="0">
                <a:solidFill>
                  <a:srgbClr val="2F4094"/>
                </a:solidFill>
                <a:latin typeface="PingFang SC"/>
                <a:cs typeface="PingFang SC"/>
              </a:rPr>
              <a:t>时，您将将进入一个特殊的注</a:t>
            </a:r>
            <a:r>
              <a:rPr sz="1200" spc="-20" dirty="0">
                <a:solidFill>
                  <a:srgbClr val="2F4094"/>
                </a:solidFill>
                <a:latin typeface="PingFang SC"/>
                <a:cs typeface="PingFang SC"/>
              </a:rPr>
              <a:t>册期。</a:t>
            </a:r>
            <a:endParaRPr sz="1200" dirty="0">
              <a:latin typeface="PingFang SC"/>
              <a:cs typeface="PingFang SC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如果你没有医疗保险 (Medicare)</a:t>
            </a:r>
            <a:r>
              <a:rPr sz="1200" spc="-5" dirty="0">
                <a:solidFill>
                  <a:srgbClr val="2F4094"/>
                </a:solidFill>
                <a:latin typeface="PingFang SC"/>
                <a:cs typeface="PingFang SC"/>
              </a:rPr>
              <a:t> 或负担不起雇主提供的保险计划，你可以通过俄勒冈健康保险市场</a:t>
            </a:r>
            <a:endParaRPr sz="1200" dirty="0">
              <a:latin typeface="PingFang SC"/>
              <a:cs typeface="PingFang SC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（Oregon Health Insurance Marketplace）购买健康计划，每月费用低至1</a:t>
            </a:r>
            <a:r>
              <a:rPr sz="1200" spc="-5" dirty="0">
                <a:solidFill>
                  <a:srgbClr val="2F4094"/>
                </a:solidFill>
                <a:latin typeface="PingFang SC"/>
                <a:cs typeface="PingFang SC"/>
              </a:rPr>
              <a:t>美元。失去俄勒冈健康计划</a:t>
            </a:r>
            <a:endParaRPr sz="1200" dirty="0">
              <a:latin typeface="PingFang SC"/>
              <a:cs typeface="PingFang SC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（OHP)</a:t>
            </a:r>
            <a:r>
              <a:rPr sz="1200" spc="-25" dirty="0">
                <a:solidFill>
                  <a:srgbClr val="2F4094"/>
                </a:solidFill>
                <a:latin typeface="PingFang SC"/>
                <a:cs typeface="PingFang SC"/>
              </a:rPr>
              <a:t> 的人应该在</a:t>
            </a: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OHP到期之前注册，但要在2024年7月31</a:t>
            </a:r>
            <a:r>
              <a:rPr sz="1200" spc="-5" dirty="0">
                <a:solidFill>
                  <a:srgbClr val="2F4094"/>
                </a:solidFill>
                <a:latin typeface="PingFang SC"/>
                <a:cs typeface="PingFang SC"/>
              </a:rPr>
              <a:t>日前注册。计划包括处方药、医生门诊、紧</a:t>
            </a: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急护理、住院等等。欲了解更多信息，请访问</a:t>
            </a: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6"/>
              </a:rPr>
              <a:t>OregonHealthCare.gov</a:t>
            </a: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或致电1-833-699-6850(</a:t>
            </a:r>
            <a:r>
              <a:rPr sz="1200" spc="-20" dirty="0">
                <a:solidFill>
                  <a:srgbClr val="2F4094"/>
                </a:solidFill>
                <a:latin typeface="PingFang SC"/>
                <a:cs typeface="PingFang SC"/>
              </a:rPr>
              <a:t>免费电</a:t>
            </a:r>
            <a:r>
              <a:rPr sz="1200" spc="-5" dirty="0">
                <a:solidFill>
                  <a:srgbClr val="2F4094"/>
                </a:solidFill>
                <a:latin typeface="PingFang SC"/>
                <a:cs typeface="PingFang SC"/>
              </a:rPr>
              <a:t>话，所有转接电话均可)。你也可以去社区合作伙伴或保险代理那里获得免费的、面对面的帮助。想在你</a:t>
            </a:r>
            <a:r>
              <a:rPr sz="1200" dirty="0">
                <a:solidFill>
                  <a:srgbClr val="2F4094"/>
                </a:solidFill>
                <a:latin typeface="PingFang SC"/>
                <a:cs typeface="PingFang SC"/>
              </a:rPr>
              <a:t>附近找到一个，请访问</a:t>
            </a: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5"/>
              </a:rPr>
              <a:t>OregonHealthCare.gov/GetHelp</a:t>
            </a:r>
            <a:r>
              <a:rPr sz="1200" spc="-50" dirty="0">
                <a:solidFill>
                  <a:srgbClr val="2F4094"/>
                </a:solidFill>
                <a:latin typeface="PingFang SC"/>
                <a:cs typeface="PingFang SC"/>
              </a:rPr>
              <a:t>。</a:t>
            </a:r>
            <a:endParaRPr sz="1200" dirty="0">
              <a:latin typeface="PingFang SC"/>
              <a:cs typeface="PingFang SC"/>
            </a:endParaRPr>
          </a:p>
        </p:txBody>
      </p:sp>
    </p:spTree>
    <p:extLst>
      <p:ext uri="{BB962C8B-B14F-4D97-AF65-F5344CB8AC3E}">
        <p14:creationId xmlns:p14="http://schemas.microsoft.com/office/powerpoint/2010/main" val="21190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1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605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3D8BF-F3F8-A998-F50F-164D5F9C56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5258" y="8995872"/>
            <a:ext cx="1711325" cy="5279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FC223-30B9-BF24-E1A1-E173ED841B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727671" y="8983967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4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H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4199"/>
      </a:accent1>
      <a:accent2>
        <a:srgbClr val="DB6012"/>
      </a:accent2>
      <a:accent3>
        <a:srgbClr val="6193F6"/>
      </a:accent3>
      <a:accent4>
        <a:srgbClr val="7ABCBD"/>
      </a:accent4>
      <a:accent5>
        <a:srgbClr val="F4D974"/>
      </a:accent5>
      <a:accent6>
        <a:srgbClr val="6EAC6A"/>
      </a:accent6>
      <a:hlink>
        <a:srgbClr val="6192F6"/>
      </a:hlink>
      <a:folHlink>
        <a:srgbClr val="6192F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IASubtopic xmlns="59da1016-2a1b-4f8a-9768-d7a4932f6f16" xsi:nil="true"/>
    <URL xmlns="http://schemas.microsoft.com/sharepoint/v3">
      <Url>https://www.oregon.gov/oha/PHE/Documents/OHP_FactSheet_ZHS.pptx</Url>
      <Description>PowerPoint Presentation</Description>
    </URL>
    <Meta_x0020_Keywords xmlns="8b67cf5b-c5ed-46e6-bbf4-2bcc1c202471" xsi:nil="true"/>
    <PublishingExpirationDate xmlns="http://schemas.microsoft.com/sharepoint/v3" xsi:nil="true"/>
    <Meta_x0020_Description xmlns="8b67cf5b-c5ed-46e6-bbf4-2bcc1c202471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9EBC9C8-E455-4DA1-ACFF-D2272044FE3B}"/>
</file>

<file path=customXml/itemProps2.xml><?xml version="1.0" encoding="utf-8"?>
<ds:datastoreItem xmlns:ds="http://schemas.openxmlformats.org/officeDocument/2006/customXml" ds:itemID="{54C9010F-A45F-4117-8FF7-ABDE2435CF34}"/>
</file>

<file path=customXml/itemProps3.xml><?xml version="1.0" encoding="utf-8"?>
<ds:datastoreItem xmlns:ds="http://schemas.openxmlformats.org/officeDocument/2006/customXml" ds:itemID="{AEBED423-DF0D-4D02-9531-3D10C4E16CC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PingFang SC</vt:lpstr>
      <vt:lpstr>Arial</vt:lpstr>
      <vt:lpstr>Arial Black</vt:lpstr>
      <vt:lpstr>Arial Narrow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7</cp:revision>
  <dcterms:created xsi:type="dcterms:W3CDTF">2023-05-25T05:59:53Z</dcterms:created>
  <dcterms:modified xsi:type="dcterms:W3CDTF">2023-06-30T17:59:38Z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0x010100736B1A66DE220E458FD6414F9598F7CA</vt:lpwstr>
  </property>
  <property fmtid="{D5CDD505-2E9C-101B-9397-08002B2CF9AE}" pid="3" name="WorkflowChangePath">
    <vt:lpwstr>e4c0fadb-ea59-4728-bea3-6f3cf0705495,2;</vt:lpwstr>
  </property>
</Properties>
</file>